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605" r:id="rId4"/>
    <p:sldId id="60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4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3EB4C-EEF6-4164-9636-3F352C62BF52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BDCC1-02D8-4DE5-BE11-CA93E669E4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779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</p:spPr>
        <p:txBody>
          <a:bodyPr/>
          <a:lstStyle>
            <a:lvl1pPr defTabSz="9222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03" indent="-285732" defTabSz="9222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2926" indent="-228585" defTabSz="9222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096" indent="-228585" defTabSz="9222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267" indent="-228585" defTabSz="9222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438" indent="-228585" defTabSz="9222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609" indent="-228585" defTabSz="9222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8779" indent="-228585" defTabSz="9222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5949" indent="-228585" defTabSz="9222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marL="0" marR="0" lvl="0" indent="0" algn="r" defTabSz="92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1CD5F8-6ED2-4EDB-AE28-6812BB19CC1F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+mn-cs"/>
              </a:rPr>
              <a:pPr marL="0" marR="0" lvl="0" indent="0" algn="r" defTabSz="92227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117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</p:spPr>
        <p:txBody>
          <a:bodyPr/>
          <a:lstStyle>
            <a:lvl1pPr defTabSz="9222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03" indent="-285732" defTabSz="9222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2926" indent="-228585" defTabSz="9222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096" indent="-228585" defTabSz="9222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267" indent="-228585" defTabSz="9222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438" indent="-228585" defTabSz="9222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609" indent="-228585" defTabSz="9222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8779" indent="-228585" defTabSz="9222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5949" indent="-228585" defTabSz="9222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marL="0" marR="0" lvl="0" indent="0" algn="r" defTabSz="92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1CD5F8-6ED2-4EDB-AE28-6812BB19CC1F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+mn-cs"/>
              </a:rPr>
              <a:pPr marL="0" marR="0" lvl="0" indent="0" algn="r" defTabSz="92227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069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ED77-97C9-4421-B406-0D47E7DD085E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1BB2-3113-46BD-AF8C-8B854F889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450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ED77-97C9-4421-B406-0D47E7DD085E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1BB2-3113-46BD-AF8C-8B854F889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444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ED77-97C9-4421-B406-0D47E7DD085E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1BB2-3113-46BD-AF8C-8B854F889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029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55332" y="107107"/>
            <a:ext cx="464400" cy="34792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fld id="{ED70751B-34C4-41F7-9A42-B8AF8614956A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996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ED77-97C9-4421-B406-0D47E7DD085E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1BB2-3113-46BD-AF8C-8B854F889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12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ED77-97C9-4421-B406-0D47E7DD085E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1BB2-3113-46BD-AF8C-8B854F889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083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ED77-97C9-4421-B406-0D47E7DD085E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1BB2-3113-46BD-AF8C-8B854F889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512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ED77-97C9-4421-B406-0D47E7DD085E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1BB2-3113-46BD-AF8C-8B854F889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599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ED77-97C9-4421-B406-0D47E7DD085E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1BB2-3113-46BD-AF8C-8B854F889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980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ED77-97C9-4421-B406-0D47E7DD085E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1BB2-3113-46BD-AF8C-8B854F889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750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ED77-97C9-4421-B406-0D47E7DD085E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1BB2-3113-46BD-AF8C-8B854F889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269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ED77-97C9-4421-B406-0D47E7DD085E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1BB2-3113-46BD-AF8C-8B854F889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867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0ED77-97C9-4421-B406-0D47E7DD085E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B1BB2-3113-46BD-AF8C-8B854F889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17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0B1122-F309-DA8D-230A-6CD1BABDDCF8}"/>
              </a:ext>
            </a:extLst>
          </p:cNvPr>
          <p:cNvSpPr txBox="1"/>
          <p:nvPr/>
        </p:nvSpPr>
        <p:spPr>
          <a:xfrm>
            <a:off x="-1524000" y="2543908"/>
            <a:ext cx="12191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企画提案書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32AA51-C65E-F6C0-6C35-23EB39164499}"/>
              </a:ext>
            </a:extLst>
          </p:cNvPr>
          <p:cNvSpPr txBox="1"/>
          <p:nvPr/>
        </p:nvSpPr>
        <p:spPr>
          <a:xfrm>
            <a:off x="-1524001" y="3786555"/>
            <a:ext cx="12191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(</a:t>
            </a:r>
            <a:r>
              <a:rPr lang="ja-JP" altLang="en-US" sz="3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提案者名</a:t>
            </a:r>
            <a:r>
              <a:rPr lang="en-US" altLang="ja-JP" sz="3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)</a:t>
            </a:r>
            <a:endParaRPr lang="ja-JP" altLang="en-US" sz="54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7C87A14-6F0B-611B-8E60-4A232A3EF930}"/>
              </a:ext>
            </a:extLst>
          </p:cNvPr>
          <p:cNvSpPr txBox="1"/>
          <p:nvPr/>
        </p:nvSpPr>
        <p:spPr>
          <a:xfrm>
            <a:off x="0" y="234896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【</a:t>
            </a:r>
            <a:r>
              <a:rPr lang="ja-JP" altLang="en-US" sz="20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様式２</a:t>
            </a:r>
            <a:r>
              <a:rPr lang="en-US" altLang="ja-JP" sz="20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】</a:t>
            </a:r>
            <a:endParaRPr lang="ja-JP" altLang="en-US" sz="54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1349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77">
            <a:extLst>
              <a:ext uri="{FF2B5EF4-FFF2-40B4-BE49-F238E27FC236}">
                <a16:creationId xmlns:a16="http://schemas.microsoft.com/office/drawing/2014/main" id="{501E809A-F357-E4B5-9574-8596A8E5CE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44426"/>
              </p:ext>
            </p:extLst>
          </p:nvPr>
        </p:nvGraphicFramePr>
        <p:xfrm>
          <a:off x="73059" y="625771"/>
          <a:ext cx="8999703" cy="5954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4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5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7276">
                  <a:extLst>
                    <a:ext uri="{9D8B030D-6E8A-4147-A177-3AD203B41FA5}">
                      <a16:colId xmlns:a16="http://schemas.microsoft.com/office/drawing/2014/main" val="41235357"/>
                    </a:ext>
                  </a:extLst>
                </a:gridCol>
                <a:gridCol w="13749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6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実施地域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例：有田市</a:t>
                      </a:r>
                      <a:endParaRPr kumimoji="1" lang="en-US" altLang="ja-JP" sz="14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事業費</a:t>
                      </a:r>
                      <a:r>
                        <a:rPr kumimoji="1" lang="en-US" altLang="ja-JP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概算</a:t>
                      </a:r>
                      <a:r>
                        <a:rPr kumimoji="1" lang="en-US" altLang="ja-JP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税込・税抜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en-US" altLang="ja-JP" sz="14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実施主体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例：●●株式会社、有田市、●●協議会</a:t>
                      </a:r>
                      <a:endParaRPr kumimoji="1" lang="en-US" altLang="ja-JP" sz="1400" b="0" dirty="0">
                        <a:solidFill>
                          <a:schemeClr val="bg1">
                            <a:lumMod val="6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人口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26,713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1851744"/>
                  </a:ext>
                </a:extLst>
              </a:tr>
              <a:tr h="96028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地域課題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ts val="1700"/>
                        </a:lnSpc>
                        <a:buFontTx/>
                        <a:buNone/>
                      </a:pPr>
                      <a:r>
                        <a:rPr kumimoji="1" lang="ja-JP" altLang="en-US" sz="1400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事業により解決できる地域課題について、具体的に記入してください。</a:t>
                      </a:r>
                      <a:endParaRPr kumimoji="1" lang="en-US" altLang="ja-JP" sz="1400" i="0" dirty="0">
                        <a:solidFill>
                          <a:schemeClr val="bg1">
                            <a:lumMod val="6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4F81B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4052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事業概要</a:t>
                      </a:r>
                      <a:endParaRPr kumimoji="1" lang="en-US" altLang="ja-JP" sz="14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ja-JP" altLang="en-US" sz="14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事業内容について具体的に記入してください。</a:t>
                      </a:r>
                      <a:endParaRPr lang="en-US" altLang="ja-JP" sz="1400" i="1" dirty="0">
                        <a:solidFill>
                          <a:schemeClr val="bg1">
                            <a:lumMod val="6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lvl="0"/>
                      <a:endParaRPr kumimoji="1" lang="en-US" altLang="ja-JP" sz="1050" dirty="0"/>
                    </a:p>
                  </a:txBody>
                  <a:tcPr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232988"/>
                  </a:ext>
                </a:extLst>
              </a:tr>
              <a:tr h="960284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実施効果</a:t>
                      </a:r>
                      <a:endParaRPr kumimoji="1" lang="en-US" altLang="ja-JP" sz="14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indent="0">
                        <a:lnSpc>
                          <a:spcPts val="1700"/>
                        </a:lnSpc>
                        <a:buFontTx/>
                        <a:buNone/>
                      </a:pPr>
                      <a:r>
                        <a:rPr lang="ja-JP" altLang="en-US" sz="14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事業の実施により想定される効果について記入してください。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lnSpc>
                          <a:spcPts val="1700"/>
                        </a:lnSpc>
                        <a:buFontTx/>
                        <a:buNone/>
                      </a:pPr>
                      <a:endParaRPr kumimoji="1" lang="en-US" altLang="ja-JP" sz="140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lnSpc>
                          <a:spcPts val="1700"/>
                        </a:lnSpc>
                        <a:buFontTx/>
                        <a:buNone/>
                      </a:pPr>
                      <a:r>
                        <a:rPr kumimoji="1" lang="en-US" altLang="ja-JP" sz="1400" i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i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アウトカム指標（成果指標）</a:t>
                      </a:r>
                      <a:r>
                        <a:rPr kumimoji="1" lang="en-US" altLang="ja-JP" sz="1400" i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indent="0">
                        <a:lnSpc>
                          <a:spcPts val="1700"/>
                        </a:lnSpc>
                        <a:buFontTx/>
                        <a:buNone/>
                      </a:pPr>
                      <a:r>
                        <a:rPr kumimoji="1" lang="ja-JP" altLang="en-US" sz="1400" i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700"/>
                        </a:lnSpc>
                        <a:buFontTx/>
                        <a:buNone/>
                      </a:pPr>
                      <a:r>
                        <a:rPr kumimoji="1" lang="ja-JP" altLang="en-US" sz="1400" i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700"/>
                        </a:lnSpc>
                        <a:buFontTx/>
                        <a:buNone/>
                      </a:pPr>
                      <a:r>
                        <a:rPr kumimoji="1" lang="ja-JP" altLang="en-US" sz="1400" i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  <a:endParaRPr kumimoji="1" lang="ja-JP" altLang="en-US" dirty="0"/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593758"/>
                  </a:ext>
                </a:extLst>
              </a:tr>
            </a:tbl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D281F60-5B21-7609-61E6-70912FC12DA3}"/>
              </a:ext>
            </a:extLst>
          </p:cNvPr>
          <p:cNvSpPr/>
          <p:nvPr/>
        </p:nvSpPr>
        <p:spPr>
          <a:xfrm>
            <a:off x="3586" y="0"/>
            <a:ext cx="9144000" cy="576000"/>
          </a:xfrm>
          <a:prstGeom prst="rect">
            <a:avLst/>
          </a:prstGeom>
          <a:solidFill>
            <a:srgbClr val="FF8E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844083">
              <a:defRPr/>
            </a:pPr>
            <a:r>
              <a:rPr kumimoji="0" lang="ja-JP" altLang="en-US" b="1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事業概要　</a:t>
            </a:r>
            <a:r>
              <a:rPr kumimoji="0" lang="en-US" altLang="ja-JP" b="1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b="1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事業名</a:t>
            </a:r>
            <a:r>
              <a:rPr kumimoji="0" lang="en-US" altLang="ja-JP" b="1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0" lang="ja-JP" altLang="en-US" b="1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DEC5BBC-1685-3FE2-F3B9-C12CBBFE79E9}"/>
              </a:ext>
            </a:extLst>
          </p:cNvPr>
          <p:cNvSpPr/>
          <p:nvPr/>
        </p:nvSpPr>
        <p:spPr>
          <a:xfrm>
            <a:off x="5029200" y="2465294"/>
            <a:ext cx="3845859" cy="2994212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イメージ図</a:t>
            </a:r>
          </a:p>
        </p:txBody>
      </p:sp>
    </p:spTree>
    <p:extLst>
      <p:ext uri="{BB962C8B-B14F-4D97-AF65-F5344CB8AC3E}">
        <p14:creationId xmlns:p14="http://schemas.microsoft.com/office/powerpoint/2010/main" val="3274822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3" name="Rectangle 67"/>
          <p:cNvSpPr>
            <a:spLocks noChangeArrowheads="1"/>
          </p:cNvSpPr>
          <p:nvPr/>
        </p:nvSpPr>
        <p:spPr>
          <a:xfrm>
            <a:off x="0" y="0"/>
            <a:ext cx="9144000" cy="573088"/>
          </a:xfrm>
          <a:prstGeom prst="rect">
            <a:avLst/>
          </a:prstGeom>
          <a:solidFill>
            <a:srgbClr val="FF8E00"/>
          </a:solidFill>
          <a:ln>
            <a:noFill/>
          </a:ln>
        </p:spPr>
        <p:txBody>
          <a:bodyPr anchor="ctr"/>
          <a:lstStyle/>
          <a:p>
            <a:pPr eaLnBrk="1" hangingPunct="1"/>
            <a:r>
              <a:rPr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推進体制　</a:t>
            </a:r>
            <a:r>
              <a:rPr kumimoji="0" lang="en-US" altLang="ja-JP" b="1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b="1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事業名</a:t>
            </a:r>
            <a:r>
              <a:rPr kumimoji="0" lang="en-US" altLang="ja-JP" b="1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0" lang="ja-JP" altLang="en-US" b="1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75" name="Text Box 4"/>
          <p:cNvSpPr txBox="1">
            <a:spLocks noChangeArrowheads="1"/>
          </p:cNvSpPr>
          <p:nvPr/>
        </p:nvSpPr>
        <p:spPr>
          <a:xfrm>
            <a:off x="85363" y="636526"/>
            <a:ext cx="38842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8125" marR="0" lvl="0" indent="-238125" algn="l" defTabSz="914400" rtl="0" eaLnBrk="1" fontAlgn="base" latinLnBrk="0" hangingPunct="1">
              <a:lnSpc>
                <a:spcPct val="100000"/>
              </a:lnSpc>
              <a:spcBef>
                <a:spcPct val="5000"/>
              </a:spcBef>
              <a:spcAft>
                <a:spcPct val="0"/>
              </a:spcAft>
              <a:buClrTx/>
              <a:buSzTx/>
              <a:buFont typeface="Wingdings" pitchFamily="2" charset="2"/>
              <a:buChar char="n"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事業推進体制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76" name="Rectangle 66"/>
          <p:cNvSpPr>
            <a:spLocks noChangeArrowheads="1"/>
          </p:cNvSpPr>
          <p:nvPr/>
        </p:nvSpPr>
        <p:spPr>
          <a:xfrm>
            <a:off x="201653" y="1063091"/>
            <a:ext cx="8740694" cy="2941973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2" name="表 3">
            <a:extLst>
              <a:ext uri="{FF2B5EF4-FFF2-40B4-BE49-F238E27FC236}">
                <a16:creationId xmlns:a16="http://schemas.microsoft.com/office/drawing/2014/main" id="{C9BF8070-D915-4182-97DB-E900F18FD4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339748"/>
              </p:ext>
            </p:extLst>
          </p:nvPr>
        </p:nvGraphicFramePr>
        <p:xfrm>
          <a:off x="196424" y="4141076"/>
          <a:ext cx="4281265" cy="2672300"/>
        </p:xfrm>
        <a:graphic>
          <a:graphicData uri="http://schemas.openxmlformats.org/drawingml/2006/table">
            <a:tbl>
              <a:tblPr/>
              <a:tblGrid>
                <a:gridCol w="245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marR="44450" indent="127000"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195" marR="36195" marT="107950" marB="10795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R="44450" indent="127000"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名称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R="44450" indent="127000"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役割</a:t>
                      </a:r>
                      <a:endParaRPr lang="en-US" alt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R="44450" indent="127000"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n-US" sz="105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195" marR="36195" marT="107950" marB="10795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4450" indent="127000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44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R="44450" indent="127000"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n-US" sz="105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195" marR="36195" marT="107950" marB="10795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4450" indent="127000" algn="l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44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R="44450" indent="127000"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n-US" sz="105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195" marR="36195" marT="107950" marB="10795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4450" indent="127000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44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700020" algn="ctr"/>
                          <a:tab pos="5400040" algn="r"/>
                        </a:tabLst>
                      </a:pPr>
                      <a:endParaRPr lang="en-US" altLang="ja-JP" sz="1050" kern="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明朝-WinCharSetFFFF-H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R="44450" indent="127000"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n-US" altLang="ja-JP" sz="105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195" marR="36195" marT="107950" marB="10795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4450" indent="127000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n-US" sz="105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44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700020" algn="ctr"/>
                          <a:tab pos="5400040" algn="r"/>
                        </a:tabLs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1443552"/>
                  </a:ext>
                </a:extLst>
              </a:tr>
            </a:tbl>
          </a:graphicData>
        </a:graphic>
      </p:graphicFrame>
      <p:graphicFrame>
        <p:nvGraphicFramePr>
          <p:cNvPr id="16" name="表 3">
            <a:extLst>
              <a:ext uri="{FF2B5EF4-FFF2-40B4-BE49-F238E27FC236}">
                <a16:creationId xmlns:a16="http://schemas.microsoft.com/office/drawing/2014/main" id="{14DF7ED3-77C0-4C52-AB75-EE66BB2231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545695"/>
              </p:ext>
            </p:extLst>
          </p:nvPr>
        </p:nvGraphicFramePr>
        <p:xfrm>
          <a:off x="4666313" y="4141076"/>
          <a:ext cx="4281265" cy="2672300"/>
        </p:xfrm>
        <a:graphic>
          <a:graphicData uri="http://schemas.openxmlformats.org/drawingml/2006/table">
            <a:tbl>
              <a:tblPr/>
              <a:tblGrid>
                <a:gridCol w="245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marR="44450" indent="127000"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195" marR="36195" marT="107950" marB="10795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R="44450" indent="127000"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名称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R="44450" indent="127000"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役割</a:t>
                      </a:r>
                      <a:endParaRPr lang="en-US" alt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R="44450" indent="127000"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n-US" altLang="ja-JP" sz="105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195" marR="36195" marT="107950" marB="10795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4450" indent="127000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ja-JP" altLang="ja-JP" sz="105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4445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700020" algn="ctr"/>
                          <a:tab pos="5400040" algn="r"/>
                        </a:tabLst>
                        <a:defRPr/>
                      </a:pPr>
                      <a:endParaRPr kumimoji="1" lang="en-US" altLang="ja-JP" sz="1050" kern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明朝-WinCharSetFFFF-H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R="44450" indent="127000"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n-US" altLang="ja-JP" sz="105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195" marR="36195" marT="107950" marB="10795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4450" indent="127000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44450" indent="-17145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700020" algn="ctr"/>
                          <a:tab pos="5400040" algn="r"/>
                        </a:tabLst>
                      </a:pPr>
                      <a:endParaRPr kumimoji="1" lang="en-US" altLang="ja-JP" sz="1050" kern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明朝-WinCharSetFFFF-H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R="44450" indent="127000"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n-US" altLang="ja-JP" sz="105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195" marR="36195" marT="107950" marB="10795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4450" indent="127000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445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2700020" algn="ctr"/>
                          <a:tab pos="5400040" algn="r"/>
                        </a:tabLst>
                      </a:pP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R="44450" indent="127000"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n-US" altLang="ja-JP" sz="105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195" marR="36195" marT="107950" marB="10795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4450" indent="127000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445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2700020" algn="ctr"/>
                          <a:tab pos="5400040" algn="r"/>
                        </a:tabLst>
                      </a:pP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1443552"/>
                  </a:ext>
                </a:extLst>
              </a:tr>
            </a:tbl>
          </a:graphicData>
        </a:graphic>
      </p:graphicFrame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AD29711-CA27-4310-8035-B01DF9E5B398}"/>
              </a:ext>
            </a:extLst>
          </p:cNvPr>
          <p:cNvSpPr/>
          <p:nvPr/>
        </p:nvSpPr>
        <p:spPr>
          <a:xfrm>
            <a:off x="5982005" y="2981228"/>
            <a:ext cx="1122079" cy="45004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45720" lvl="0" indent="128016" algn="ct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1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有田</a:t>
            </a:r>
            <a:r>
              <a:rPr kumimoji="1" lang="ja-JP" altLang="ja-JP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kumimoji="1" lang="ja-JP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9" name="角丸四角形 9">
            <a:extLst>
              <a:ext uri="{FF2B5EF4-FFF2-40B4-BE49-F238E27FC236}">
                <a16:creationId xmlns:a16="http://schemas.microsoft.com/office/drawing/2014/main" id="{EA7ACE22-730F-4C86-9871-3F899AF56FD8}"/>
              </a:ext>
            </a:extLst>
          </p:cNvPr>
          <p:cNvSpPr/>
          <p:nvPr/>
        </p:nvSpPr>
        <p:spPr>
          <a:xfrm>
            <a:off x="383796" y="1375156"/>
            <a:ext cx="5267704" cy="2515525"/>
          </a:xfrm>
          <a:prstGeom prst="roundRect">
            <a:avLst>
              <a:gd name="adj" fmla="val 2347"/>
            </a:avLst>
          </a:prstGeom>
          <a:noFill/>
          <a:ln w="19050">
            <a:solidFill>
              <a:srgbClr val="3B896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+mn-cs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F21D98FA-3768-4280-B7A6-EEE7A34103D0}"/>
              </a:ext>
            </a:extLst>
          </p:cNvPr>
          <p:cNvSpPr/>
          <p:nvPr/>
        </p:nvSpPr>
        <p:spPr>
          <a:xfrm>
            <a:off x="766569" y="2202012"/>
            <a:ext cx="1122079" cy="45004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45720" lvl="0" indent="128016" algn="ct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1" lang="ja-JP" altLang="en-US" sz="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株式会社●●</a:t>
            </a:r>
            <a:endParaRPr kumimoji="1" lang="en-US" altLang="ja-JP" sz="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45720" lvl="0" indent="128016" algn="ct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1" lang="en-US" altLang="ja-JP" sz="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提案事業者</a:t>
            </a:r>
            <a:r>
              <a:rPr kumimoji="1" lang="en-US" altLang="ja-JP" sz="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896855D-5674-42DC-AAD0-26D9C6C7F8A2}"/>
              </a:ext>
            </a:extLst>
          </p:cNvPr>
          <p:cNvSpPr/>
          <p:nvPr/>
        </p:nvSpPr>
        <p:spPr>
          <a:xfrm>
            <a:off x="2337056" y="2209730"/>
            <a:ext cx="1122079" cy="45004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45720" lvl="0" indent="128016" algn="ct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</a:rPr>
              <a:t>○○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</a:endParaRPr>
          </a:p>
          <a:p>
            <a:pPr marL="0" marR="45720" lvl="0" indent="128016" algn="ct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</a:rPr>
              <a:t>株式会社</a:t>
            </a:r>
            <a:endParaRPr kumimoji="1" lang="ja-JP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A0CC0E28-F0E9-4320-8C92-C72175338534}"/>
              </a:ext>
            </a:extLst>
          </p:cNvPr>
          <p:cNvSpPr/>
          <p:nvPr/>
        </p:nvSpPr>
        <p:spPr>
          <a:xfrm>
            <a:off x="414664" y="1212739"/>
            <a:ext cx="2248525" cy="324833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45720" lvl="0" indent="128016" algn="ct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1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有田市スマートシティ協議会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391365D-382A-4A08-826E-2F61A1E7E534}"/>
              </a:ext>
            </a:extLst>
          </p:cNvPr>
          <p:cNvSpPr/>
          <p:nvPr/>
        </p:nvSpPr>
        <p:spPr>
          <a:xfrm>
            <a:off x="6535328" y="1887745"/>
            <a:ext cx="1485190" cy="45004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45720" lvl="0" indent="128016" algn="ct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1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▲▲</a:t>
            </a:r>
            <a:r>
              <a:rPr kumimoji="1" lang="en-US" altLang="ja-JP" sz="105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任意団体</a:t>
            </a:r>
            <a:r>
              <a:rPr kumimoji="1" lang="en-US" altLang="ja-JP" sz="105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1200" b="0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9" name="直線矢印コネクタ 116">
            <a:extLst>
              <a:ext uri="{FF2B5EF4-FFF2-40B4-BE49-F238E27FC236}">
                <a16:creationId xmlns:a16="http://schemas.microsoft.com/office/drawing/2014/main" id="{9380E854-6BF4-43B4-8B5A-11A3D988DEFD}"/>
              </a:ext>
            </a:extLst>
          </p:cNvPr>
          <p:cNvCxnSpPr>
            <a:cxnSpLocks/>
            <a:stCxn id="17" idx="1"/>
            <a:endCxn id="20" idx="2"/>
          </p:cNvCxnSpPr>
          <p:nvPr/>
        </p:nvCxnSpPr>
        <p:spPr bwMode="gray">
          <a:xfrm rot="10800000">
            <a:off x="1327609" y="2652056"/>
            <a:ext cx="4654396" cy="554194"/>
          </a:xfrm>
          <a:prstGeom prst="bentConnector2">
            <a:avLst/>
          </a:prstGeom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tailEnd type="triangle"/>
          </a:ln>
          <a:effectLst/>
        </p:spPr>
      </p:cxn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FDF4379F-8674-40E6-B599-AF0F0329805D}"/>
              </a:ext>
            </a:extLst>
          </p:cNvPr>
          <p:cNvSpPr/>
          <p:nvPr/>
        </p:nvSpPr>
        <p:spPr>
          <a:xfrm>
            <a:off x="3133249" y="2058133"/>
            <a:ext cx="582515" cy="318040"/>
          </a:xfrm>
          <a:prstGeom prst="roundRect">
            <a:avLst>
              <a:gd name="adj" fmla="val 40234"/>
            </a:avLst>
          </a:prstGeom>
          <a:solidFill>
            <a:srgbClr val="CCECFF"/>
          </a:solidFill>
          <a:ln>
            <a:noFill/>
          </a:ln>
        </p:spPr>
        <p:txBody>
          <a:bodyPr wrap="square" lIns="36000" rIns="36000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内諾済</a:t>
            </a:r>
            <a:endParaRPr kumimoji="1" lang="en-US" altLang="ja-JP" sz="7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1257C6A9-F113-4F28-98AD-E9921C13C90E}"/>
              </a:ext>
            </a:extLst>
          </p:cNvPr>
          <p:cNvSpPr/>
          <p:nvPr/>
        </p:nvSpPr>
        <p:spPr>
          <a:xfrm>
            <a:off x="4948677" y="1585770"/>
            <a:ext cx="1375571" cy="45004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45720" lvl="0" indent="128016" algn="ct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1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事業連携</a:t>
            </a:r>
          </a:p>
        </p:txBody>
      </p:sp>
      <p:sp>
        <p:nvSpPr>
          <p:cNvPr id="36" name="角丸四角形 9">
            <a:extLst>
              <a:ext uri="{FF2B5EF4-FFF2-40B4-BE49-F238E27FC236}">
                <a16:creationId xmlns:a16="http://schemas.microsoft.com/office/drawing/2014/main" id="{ADFA0832-5922-41D4-BF0F-E0B100351496}"/>
              </a:ext>
            </a:extLst>
          </p:cNvPr>
          <p:cNvSpPr/>
          <p:nvPr/>
        </p:nvSpPr>
        <p:spPr>
          <a:xfrm>
            <a:off x="5725669" y="1380115"/>
            <a:ext cx="3003667" cy="1271942"/>
          </a:xfrm>
          <a:prstGeom prst="roundRect">
            <a:avLst>
              <a:gd name="adj" fmla="val 2347"/>
            </a:avLst>
          </a:prstGeom>
          <a:noFill/>
          <a:ln w="1905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+mn-cs"/>
            </a:endParaRPr>
          </a:p>
        </p:txBody>
      </p:sp>
      <p:cxnSp>
        <p:nvCxnSpPr>
          <p:cNvPr id="7" name="直線矢印コネクタ 6"/>
          <p:cNvCxnSpPr>
            <a:cxnSpLocks/>
          </p:cNvCxnSpPr>
          <p:nvPr/>
        </p:nvCxnSpPr>
        <p:spPr>
          <a:xfrm>
            <a:off x="4987469" y="1704007"/>
            <a:ext cx="13280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四角形: 角を丸くする 59">
            <a:extLst>
              <a:ext uri="{FF2B5EF4-FFF2-40B4-BE49-F238E27FC236}">
                <a16:creationId xmlns:a16="http://schemas.microsoft.com/office/drawing/2014/main" id="{223230A0-7BDC-4406-94A1-2C097931D8A6}"/>
              </a:ext>
            </a:extLst>
          </p:cNvPr>
          <p:cNvSpPr/>
          <p:nvPr/>
        </p:nvSpPr>
        <p:spPr>
          <a:xfrm>
            <a:off x="7556523" y="1781608"/>
            <a:ext cx="720000" cy="196364"/>
          </a:xfrm>
          <a:prstGeom prst="roundRect">
            <a:avLst>
              <a:gd name="adj" fmla="val 40234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36000" rIns="36000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検討段階</a:t>
            </a:r>
            <a:endParaRPr kumimoji="1" lang="en-US" altLang="ja-JP" sz="7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6" name="角丸四角形 9">
            <a:extLst>
              <a:ext uri="{FF2B5EF4-FFF2-40B4-BE49-F238E27FC236}">
                <a16:creationId xmlns:a16="http://schemas.microsoft.com/office/drawing/2014/main" id="{DFA16C41-7FF2-2878-3256-B54D5B7B7A3C}"/>
              </a:ext>
            </a:extLst>
          </p:cNvPr>
          <p:cNvSpPr/>
          <p:nvPr/>
        </p:nvSpPr>
        <p:spPr>
          <a:xfrm>
            <a:off x="536196" y="1962389"/>
            <a:ext cx="4976462" cy="1776695"/>
          </a:xfrm>
          <a:prstGeom prst="roundRect">
            <a:avLst>
              <a:gd name="adj" fmla="val 2347"/>
            </a:avLst>
          </a:prstGeom>
          <a:noFill/>
          <a:ln w="19050">
            <a:solidFill>
              <a:srgbClr val="FFC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93D2D70-510C-B978-91DB-DA68D7E3655F}"/>
              </a:ext>
            </a:extLst>
          </p:cNvPr>
          <p:cNvSpPr/>
          <p:nvPr/>
        </p:nvSpPr>
        <p:spPr>
          <a:xfrm>
            <a:off x="651753" y="1777195"/>
            <a:ext cx="2248525" cy="324833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45720" lvl="0" indent="128016" algn="ct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1" lang="ja-JP" altLang="en-US" sz="12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○○分野</a:t>
            </a:r>
            <a:r>
              <a:rPr kumimoji="1" lang="en-US" altLang="ja-JP" sz="12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WG</a:t>
            </a:r>
            <a:r>
              <a:rPr kumimoji="1" lang="ja-JP" altLang="en-US" sz="12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幹事会</a:t>
            </a:r>
            <a:endParaRPr kumimoji="1" lang="ja-JP" altLang="en-US" sz="12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7E49F1-FA60-6C49-22AC-98C221AF8490}"/>
              </a:ext>
            </a:extLst>
          </p:cNvPr>
          <p:cNvSpPr/>
          <p:nvPr/>
        </p:nvSpPr>
        <p:spPr>
          <a:xfrm>
            <a:off x="3907543" y="2208233"/>
            <a:ext cx="1122079" cy="45004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45720" lvl="0" indent="128016" algn="ct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</a:rPr>
              <a:t>(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</a:rPr>
              <a:t>一社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</a:rPr>
              <a:t>)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</a:rPr>
              <a:t>○○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0BF5445-4E89-134B-2049-F62FB71C50ED}"/>
              </a:ext>
            </a:extLst>
          </p:cNvPr>
          <p:cNvSpPr/>
          <p:nvPr/>
        </p:nvSpPr>
        <p:spPr>
          <a:xfrm>
            <a:off x="5772567" y="1233741"/>
            <a:ext cx="1318515" cy="324833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45720" lvl="0" indent="128016" algn="ct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1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△△協議会</a:t>
            </a:r>
          </a:p>
        </p:txBody>
      </p:sp>
      <p:sp>
        <p:nvSpPr>
          <p:cNvPr id="3" name="四角形: 角を丸くする 71">
            <a:extLst>
              <a:ext uri="{FF2B5EF4-FFF2-40B4-BE49-F238E27FC236}">
                <a16:creationId xmlns:a16="http://schemas.microsoft.com/office/drawing/2014/main" id="{5E464A94-FA8C-5EDC-0675-9D135063F660}"/>
              </a:ext>
            </a:extLst>
          </p:cNvPr>
          <p:cNvSpPr/>
          <p:nvPr/>
        </p:nvSpPr>
        <p:spPr>
          <a:xfrm>
            <a:off x="4539164" y="2123825"/>
            <a:ext cx="720000" cy="196364"/>
          </a:xfrm>
          <a:prstGeom prst="roundRect">
            <a:avLst>
              <a:gd name="adj" fmla="val 40234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36000" rIns="36000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検討段階</a:t>
            </a:r>
            <a:endParaRPr kumimoji="1" lang="en-US" altLang="ja-JP" sz="7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DFC7B03-7D5F-9FD7-A2CA-BF847FBB567A}"/>
              </a:ext>
            </a:extLst>
          </p:cNvPr>
          <p:cNvSpPr txBox="1"/>
          <p:nvPr/>
        </p:nvSpPr>
        <p:spPr>
          <a:xfrm>
            <a:off x="6971818" y="3266400"/>
            <a:ext cx="19196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記入例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200" b="1" dirty="0">
                <a:solidFill>
                  <a:srgbClr val="FF0000"/>
                </a:solidFill>
              </a:rPr>
              <a:t>作成の際には</a:t>
            </a:r>
            <a:endParaRPr kumimoji="1" lang="en-US" altLang="ja-JP" sz="1200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200" b="1" dirty="0">
                <a:solidFill>
                  <a:srgbClr val="FF0000"/>
                </a:solidFill>
              </a:rPr>
              <a:t>記入例を消してください。</a:t>
            </a:r>
            <a:endParaRPr kumimoji="1" lang="en-US" altLang="ja-JP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748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3" name="Rectangle 67"/>
          <p:cNvSpPr>
            <a:spLocks noChangeArrowheads="1"/>
          </p:cNvSpPr>
          <p:nvPr/>
        </p:nvSpPr>
        <p:spPr>
          <a:xfrm>
            <a:off x="0" y="0"/>
            <a:ext cx="9144000" cy="573088"/>
          </a:xfrm>
          <a:prstGeom prst="rect">
            <a:avLst/>
          </a:prstGeom>
          <a:solidFill>
            <a:srgbClr val="FF8E00"/>
          </a:solidFill>
          <a:ln>
            <a:noFill/>
          </a:ln>
        </p:spPr>
        <p:txBody>
          <a:bodyPr anchor="ctr"/>
          <a:lstStyle/>
          <a:p>
            <a:pPr eaLnBrk="1" hangingPunct="1"/>
            <a:r>
              <a:rPr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その他要件　</a:t>
            </a:r>
            <a:r>
              <a:rPr kumimoji="0" lang="en-US" altLang="ja-JP" b="1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b="1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事業名</a:t>
            </a:r>
            <a:r>
              <a:rPr kumimoji="0" lang="en-US" altLang="ja-JP" b="1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0" lang="ja-JP" altLang="en-US" b="1" kern="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75" name="Text Box 4"/>
          <p:cNvSpPr txBox="1">
            <a:spLocks noChangeArrowheads="1"/>
          </p:cNvSpPr>
          <p:nvPr/>
        </p:nvSpPr>
        <p:spPr>
          <a:xfrm>
            <a:off x="85363" y="636526"/>
            <a:ext cx="38842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8125" marR="0" lvl="0" indent="-238125" algn="l" defTabSz="914400" rtl="0" eaLnBrk="1" fontAlgn="base" latinLnBrk="0" hangingPunct="1">
              <a:lnSpc>
                <a:spcPct val="100000"/>
              </a:lnSpc>
              <a:spcBef>
                <a:spcPct val="5000"/>
              </a:spcBef>
              <a:spcAft>
                <a:spcPct val="0"/>
              </a:spcAft>
              <a:buClrTx/>
              <a:buSzTx/>
              <a:buFont typeface="Wingdings" pitchFamily="2" charset="2"/>
              <a:buChar char="n"/>
              <a:tabLst/>
              <a:defRPr/>
            </a:pPr>
            <a:r>
              <a:rPr kumimoji="1"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実現可能性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E87B5D57-5916-9D92-F889-F6C1B52936BA}"/>
              </a:ext>
            </a:extLst>
          </p:cNvPr>
          <p:cNvSpPr txBox="1">
            <a:spLocks noChangeArrowheads="1"/>
          </p:cNvSpPr>
          <p:nvPr/>
        </p:nvSpPr>
        <p:spPr>
          <a:xfrm>
            <a:off x="85363" y="3620105"/>
            <a:ext cx="38842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8125" marR="0" lvl="0" indent="-238125" algn="l" defTabSz="914400" rtl="0" eaLnBrk="1" fontAlgn="base" latinLnBrk="0" hangingPunct="1">
              <a:lnSpc>
                <a:spcPct val="100000"/>
              </a:lnSpc>
              <a:spcBef>
                <a:spcPct val="5000"/>
              </a:spcBef>
              <a:spcAft>
                <a:spcPct val="0"/>
              </a:spcAft>
              <a:buClrTx/>
              <a:buSzTx/>
              <a:buFont typeface="Wingdings" pitchFamily="2" charset="2"/>
              <a:buChar char="n"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活用するデジタル技術・データ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1ED6DD9-C3C8-7EEC-338F-0B95584D4186}"/>
              </a:ext>
            </a:extLst>
          </p:cNvPr>
          <p:cNvSpPr/>
          <p:nvPr/>
        </p:nvSpPr>
        <p:spPr>
          <a:xfrm>
            <a:off x="201653" y="975080"/>
            <a:ext cx="8740694" cy="264502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事業内容や実施体制について、現時点での実現可能性を推測できる事項を記入してください。（例：事業の中心的な実施主体である●●株式会社について、既に内諾を得ている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)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D8D7E5B-B161-F1C6-9230-C49BCDCDD0A6}"/>
              </a:ext>
            </a:extLst>
          </p:cNvPr>
          <p:cNvSpPr/>
          <p:nvPr/>
        </p:nvSpPr>
        <p:spPr>
          <a:xfrm>
            <a:off x="201653" y="4022097"/>
            <a:ext cx="8740694" cy="264502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600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事業の実施のために活用が想定されるデジタル技術やデータについて、その技術と活用方法を記入してください。</a:t>
            </a:r>
            <a:r>
              <a:rPr kumimoji="1" lang="en-US" altLang="ja-JP" sz="1600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600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例：ドローン・・・医療物資を遠隔地へ運ぶために利用</a:t>
            </a:r>
            <a:r>
              <a:rPr kumimoji="1" lang="en-US" altLang="ja-JP" sz="1600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4689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42</TotalTime>
  <Words>270</Words>
  <Application>Microsoft Office PowerPoint</Application>
  <PresentationFormat>画面に合わせる (4:3)</PresentationFormat>
  <Paragraphs>55</Paragraphs>
  <Slides>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BIZ UDP明朝 Medium</vt:lpstr>
      <vt:lpstr>Meiryo UI</vt:lpstr>
      <vt:lpstr>Yu Gothic UI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長岡　賢紀</dc:creator>
  <cp:lastModifiedBy>長岡　賢紀</cp:lastModifiedBy>
  <cp:revision>1</cp:revision>
  <dcterms:created xsi:type="dcterms:W3CDTF">2023-10-27T05:35:15Z</dcterms:created>
  <dcterms:modified xsi:type="dcterms:W3CDTF">2023-10-27T06:17:34Z</dcterms:modified>
</cp:coreProperties>
</file>